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1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7AB3D-39F5-3148-8BF8-795DEDA0B94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270438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7AB3D-39F5-3148-8BF8-795DEDA0B94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211177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7AB3D-39F5-3148-8BF8-795DEDA0B94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297737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7AB3D-39F5-3148-8BF8-795DEDA0B94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423667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7AB3D-39F5-3148-8BF8-795DEDA0B94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85529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7AB3D-39F5-3148-8BF8-795DEDA0B94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345025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7AB3D-39F5-3148-8BF8-795DEDA0B947}" type="datetimeFigureOut">
              <a:rPr lang="en-US" smtClean="0"/>
              <a:t>4/28/14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221096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7AB3D-39F5-3148-8BF8-795DEDA0B947}" type="datetimeFigureOut">
              <a:rPr lang="en-US" smtClean="0"/>
              <a:t>4/28/14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151504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7AB3D-39F5-3148-8BF8-795DEDA0B947}" type="datetimeFigureOut">
              <a:rPr lang="en-US" smtClean="0"/>
              <a:t>4/28/14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369891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7AB3D-39F5-3148-8BF8-795DEDA0B94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60780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7AB3D-39F5-3148-8BF8-795DEDA0B94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6F6F6-5CC3-AA49-A7FB-4E310B52687A}" type="slidenum">
              <a:rPr lang="en-US" smtClean="0"/>
              <a:t>‹#›</a:t>
            </a:fld>
            <a:endParaRPr lang="en-US"/>
          </a:p>
        </p:txBody>
      </p:sp>
    </p:spTree>
    <p:extLst>
      <p:ext uri="{BB962C8B-B14F-4D97-AF65-F5344CB8AC3E}">
        <p14:creationId xmlns:p14="http://schemas.microsoft.com/office/powerpoint/2010/main" val="11221830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7AB3D-39F5-3148-8BF8-795DEDA0B947}" type="datetimeFigureOut">
              <a:rPr lang="en-US" smtClean="0"/>
              <a:t>4/28/14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6F6F6-5CC3-AA49-A7FB-4E310B52687A}" type="slidenum">
              <a:rPr lang="en-US" smtClean="0"/>
              <a:t>‹#›</a:t>
            </a:fld>
            <a:endParaRPr lang="en-US"/>
          </a:p>
        </p:txBody>
      </p:sp>
    </p:spTree>
    <p:extLst>
      <p:ext uri="{BB962C8B-B14F-4D97-AF65-F5344CB8AC3E}">
        <p14:creationId xmlns:p14="http://schemas.microsoft.com/office/powerpoint/2010/main" val="57457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Helvetica"/>
                <a:cs typeface="Helvetica"/>
              </a:rPr>
              <a:t>Primary and secondary sources</a:t>
            </a:r>
            <a:endParaRPr lang="en-US" dirty="0">
              <a:latin typeface="Helvetica"/>
              <a:cs typeface="Helvetica"/>
            </a:endParaRPr>
          </a:p>
        </p:txBody>
      </p:sp>
      <p:sp>
        <p:nvSpPr>
          <p:cNvPr id="3" name="Subtitle 2"/>
          <p:cNvSpPr>
            <a:spLocks noGrp="1"/>
          </p:cNvSpPr>
          <p:nvPr>
            <p:ph type="subTitle" idx="1"/>
          </p:nvPr>
        </p:nvSpPr>
        <p:spPr/>
        <p:txBody>
          <a:bodyPr/>
          <a:lstStyle/>
          <a:p>
            <a:r>
              <a:rPr lang="en-US" dirty="0" smtClean="0">
                <a:latin typeface="Helvetica"/>
                <a:cs typeface="Helvetica"/>
              </a:rPr>
              <a:t>5-minute workshop</a:t>
            </a:r>
            <a:endParaRPr lang="en-US" dirty="0">
              <a:latin typeface="Helvetica"/>
              <a:cs typeface="Helvetica"/>
            </a:endParaRPr>
          </a:p>
        </p:txBody>
      </p:sp>
    </p:spTree>
    <p:extLst>
      <p:ext uri="{BB962C8B-B14F-4D97-AF65-F5344CB8AC3E}">
        <p14:creationId xmlns:p14="http://schemas.microsoft.com/office/powerpoint/2010/main" val="30540401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What is primary literature?</a:t>
            </a:r>
            <a:endParaRPr lang="en-US" dirty="0">
              <a:latin typeface="Helvetica"/>
              <a:cs typeface="Helvetica"/>
            </a:endParaRPr>
          </a:p>
        </p:txBody>
      </p:sp>
      <p:sp>
        <p:nvSpPr>
          <p:cNvPr id="3" name="Content Placeholder 2"/>
          <p:cNvSpPr>
            <a:spLocks noGrp="1"/>
          </p:cNvSpPr>
          <p:nvPr>
            <p:ph idx="1"/>
          </p:nvPr>
        </p:nvSpPr>
        <p:spPr/>
        <p:txBody>
          <a:bodyPr/>
          <a:lstStyle/>
          <a:p>
            <a:r>
              <a:rPr lang="en-US" dirty="0" smtClean="0">
                <a:latin typeface="Helvetica"/>
                <a:cs typeface="Helvetica"/>
              </a:rPr>
              <a:t>The 1</a:t>
            </a:r>
            <a:r>
              <a:rPr lang="en-US" baseline="30000" dirty="0" smtClean="0">
                <a:latin typeface="Helvetica"/>
                <a:cs typeface="Helvetica"/>
              </a:rPr>
              <a:t>st</a:t>
            </a:r>
            <a:r>
              <a:rPr lang="en-US" dirty="0" smtClean="0">
                <a:latin typeface="Helvetica"/>
                <a:cs typeface="Helvetica"/>
              </a:rPr>
              <a:t> (primary) place where the research was published</a:t>
            </a:r>
          </a:p>
          <a:p>
            <a:r>
              <a:rPr lang="en-US" dirty="0" smtClean="0">
                <a:latin typeface="Helvetica"/>
                <a:cs typeface="Helvetica"/>
              </a:rPr>
              <a:t>In researchers words, </a:t>
            </a:r>
            <a:r>
              <a:rPr lang="en-US" i="1" dirty="0" smtClean="0">
                <a:latin typeface="Helvetica"/>
                <a:cs typeface="Helvetica"/>
              </a:rPr>
              <a:t>not</a:t>
            </a:r>
            <a:r>
              <a:rPr lang="en-US" dirty="0" smtClean="0">
                <a:latin typeface="Helvetica"/>
                <a:cs typeface="Helvetica"/>
              </a:rPr>
              <a:t> summarized</a:t>
            </a:r>
          </a:p>
          <a:p>
            <a:r>
              <a:rPr lang="en-US" dirty="0" smtClean="0">
                <a:latin typeface="Helvetica"/>
                <a:cs typeface="Helvetica"/>
              </a:rPr>
              <a:t>Article in a peer-reviewed, scholarly journal </a:t>
            </a:r>
          </a:p>
          <a:p>
            <a:pPr lvl="1"/>
            <a:r>
              <a:rPr lang="en-US" dirty="0" smtClean="0">
                <a:latin typeface="Helvetica"/>
                <a:cs typeface="Helvetica"/>
              </a:rPr>
              <a:t>e.g. Journal of Cell Biology, Journal of Ecology</a:t>
            </a:r>
          </a:p>
          <a:p>
            <a:endParaRPr lang="en-US" dirty="0">
              <a:latin typeface="Helvetica"/>
              <a:cs typeface="Helvetica"/>
            </a:endParaRPr>
          </a:p>
        </p:txBody>
      </p:sp>
    </p:spTree>
    <p:extLst>
      <p:ext uri="{BB962C8B-B14F-4D97-AF65-F5344CB8AC3E}">
        <p14:creationId xmlns:p14="http://schemas.microsoft.com/office/powerpoint/2010/main" val="3036807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What is secondary literature?</a:t>
            </a:r>
            <a:endParaRPr lang="en-US" dirty="0">
              <a:latin typeface="Helvetica"/>
              <a:cs typeface="Helvetica"/>
            </a:endParaRPr>
          </a:p>
        </p:txBody>
      </p:sp>
      <p:sp>
        <p:nvSpPr>
          <p:cNvPr id="3" name="Content Placeholder 2"/>
          <p:cNvSpPr>
            <a:spLocks noGrp="1"/>
          </p:cNvSpPr>
          <p:nvPr>
            <p:ph idx="1"/>
          </p:nvPr>
        </p:nvSpPr>
        <p:spPr/>
        <p:txBody>
          <a:bodyPr/>
          <a:lstStyle/>
          <a:p>
            <a:r>
              <a:rPr lang="en-US" dirty="0" smtClean="0">
                <a:latin typeface="Helvetica"/>
                <a:cs typeface="Helvetica"/>
              </a:rPr>
              <a:t>Usually a scholarly review or book</a:t>
            </a:r>
          </a:p>
          <a:p>
            <a:r>
              <a:rPr lang="en-US" dirty="0" smtClean="0">
                <a:latin typeface="Helvetica"/>
                <a:cs typeface="Helvetica"/>
              </a:rPr>
              <a:t>Authors analyze and summarize existing research that has already been published</a:t>
            </a:r>
          </a:p>
          <a:p>
            <a:r>
              <a:rPr lang="en-US" dirty="0" smtClean="0">
                <a:latin typeface="Helvetica"/>
                <a:cs typeface="Helvetica"/>
              </a:rPr>
              <a:t>Often focus on a general topic and pull together all relevant studies to review the state of knowledge</a:t>
            </a:r>
          </a:p>
          <a:p>
            <a:r>
              <a:rPr lang="en-US" dirty="0" smtClean="0">
                <a:latin typeface="Helvetica"/>
                <a:cs typeface="Helvetica"/>
              </a:rPr>
              <a:t>Does not include original </a:t>
            </a:r>
            <a:r>
              <a:rPr lang="en-US" dirty="0" err="1" smtClean="0">
                <a:latin typeface="Helvetica"/>
                <a:cs typeface="Helvetica"/>
              </a:rPr>
              <a:t>reserach</a:t>
            </a:r>
            <a:endParaRPr lang="en-US" dirty="0">
              <a:latin typeface="Helvetica"/>
              <a:cs typeface="Helvetica"/>
            </a:endParaRPr>
          </a:p>
        </p:txBody>
      </p:sp>
    </p:spTree>
    <p:extLst>
      <p:ext uri="{BB962C8B-B14F-4D97-AF65-F5344CB8AC3E}">
        <p14:creationId xmlns:p14="http://schemas.microsoft.com/office/powerpoint/2010/main" val="3444380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Helvetica"/>
                <a:cs typeface="Helvetica"/>
              </a:rPr>
              <a:t>Read the following paragraph and determine if it is primary or secondary literature</a:t>
            </a:r>
            <a:endParaRPr lang="en-US" sz="3200" dirty="0">
              <a:latin typeface="Helvetica"/>
              <a:cs typeface="Helvetica"/>
            </a:endParaRPr>
          </a:p>
        </p:txBody>
      </p:sp>
      <p:sp>
        <p:nvSpPr>
          <p:cNvPr id="3" name="Content Placeholder 2"/>
          <p:cNvSpPr>
            <a:spLocks noGrp="1"/>
          </p:cNvSpPr>
          <p:nvPr>
            <p:ph idx="1"/>
          </p:nvPr>
        </p:nvSpPr>
        <p:spPr/>
        <p:txBody>
          <a:bodyPr>
            <a:noAutofit/>
          </a:bodyPr>
          <a:lstStyle/>
          <a:p>
            <a:pPr marL="0" indent="0">
              <a:buNone/>
            </a:pPr>
            <a:r>
              <a:rPr lang="en-US" sz="2000" dirty="0" smtClean="0">
                <a:latin typeface="Helvetica"/>
                <a:cs typeface="Helvetica"/>
              </a:rPr>
              <a:t>From Walsh et al. 2005:</a:t>
            </a:r>
          </a:p>
          <a:p>
            <a:pPr marL="0" indent="0">
              <a:buNone/>
            </a:pPr>
            <a:r>
              <a:rPr lang="en-US" sz="2000" dirty="0" smtClean="0">
                <a:latin typeface="Helvetica"/>
                <a:cs typeface="Helvetica"/>
              </a:rPr>
              <a:t>Only </a:t>
            </a:r>
            <a:r>
              <a:rPr lang="en-US" sz="2000" dirty="0">
                <a:latin typeface="Helvetica"/>
                <a:cs typeface="Helvetica"/>
              </a:rPr>
              <a:t>a handful of studies have reported on the degree to which stream metabolism varied with catchment </a:t>
            </a:r>
            <a:r>
              <a:rPr lang="en-US" sz="2000" dirty="0" smtClean="0">
                <a:latin typeface="Helvetica"/>
                <a:cs typeface="Helvetica"/>
              </a:rPr>
              <a:t>urbanization </a:t>
            </a:r>
            <a:r>
              <a:rPr lang="en-US" sz="2000" dirty="0">
                <a:latin typeface="Helvetica"/>
                <a:cs typeface="Helvetica"/>
              </a:rPr>
              <a:t>(Paul 1999, Meyer et al. 2005). </a:t>
            </a:r>
            <a:r>
              <a:rPr lang="en-US" sz="2000" dirty="0" smtClean="0">
                <a:latin typeface="Helvetica"/>
                <a:cs typeface="Helvetica"/>
              </a:rPr>
              <a:t>Neither </a:t>
            </a:r>
            <a:r>
              <a:rPr lang="en-US" sz="2000" dirty="0">
                <a:latin typeface="Helvetica"/>
                <a:cs typeface="Helvetica"/>
              </a:rPr>
              <a:t>gross primary production (GPP), </a:t>
            </a:r>
            <a:r>
              <a:rPr lang="en-US" sz="2000" dirty="0" smtClean="0">
                <a:latin typeface="Helvetica"/>
                <a:cs typeface="Helvetica"/>
              </a:rPr>
              <a:t>community </a:t>
            </a:r>
            <a:r>
              <a:rPr lang="en-US" sz="2000" dirty="0">
                <a:latin typeface="Helvetica"/>
                <a:cs typeface="Helvetica"/>
              </a:rPr>
              <a:t>respiration (CR), nor net ecosystem </a:t>
            </a:r>
            <a:r>
              <a:rPr lang="en-US" sz="2000" dirty="0" smtClean="0">
                <a:latin typeface="Helvetica"/>
                <a:cs typeface="Helvetica"/>
              </a:rPr>
              <a:t>metabolism </a:t>
            </a:r>
            <a:r>
              <a:rPr lang="en-US" sz="2000" dirty="0">
                <a:latin typeface="Helvetica"/>
                <a:cs typeface="Helvetica"/>
              </a:rPr>
              <a:t>were associated with urbanization in Piedmont streams draining Atlanta (Meyer et al. 2005), and a similar result was reported from headwater urban streams from the same region (Gibson 2004). However, in a large river in </a:t>
            </a:r>
            <a:r>
              <a:rPr lang="en-US" sz="2000" dirty="0" smtClean="0">
                <a:latin typeface="Helvetica"/>
                <a:cs typeface="Helvetica"/>
              </a:rPr>
              <a:t>suburban </a:t>
            </a:r>
            <a:r>
              <a:rPr lang="en-US" sz="2000" dirty="0">
                <a:latin typeface="Helvetica"/>
                <a:cs typeface="Helvetica"/>
              </a:rPr>
              <a:t>Atlanta, regulation of water withdrawals and the proportion of discharge as wastewater effluent appeared to control GPP and CR (</a:t>
            </a:r>
            <a:r>
              <a:rPr lang="en-US" sz="2000" dirty="0" smtClean="0">
                <a:latin typeface="Helvetica"/>
                <a:cs typeface="Helvetica"/>
              </a:rPr>
              <a:t>Gibson </a:t>
            </a:r>
            <a:r>
              <a:rPr lang="en-US" sz="2000" dirty="0">
                <a:latin typeface="Helvetica"/>
                <a:cs typeface="Helvetica"/>
              </a:rPr>
              <a:t>2004). Further research is required to test if a similar lack of trend is observed in streams where algal biomass increases with increasing urbanization (e.g., Taylor et al. 2004). In such streams, there is evidence of a shift of the </a:t>
            </a:r>
            <a:r>
              <a:rPr lang="en-US" sz="2000" dirty="0" smtClean="0">
                <a:latin typeface="Helvetica"/>
                <a:cs typeface="Helvetica"/>
              </a:rPr>
              <a:t>dominant </a:t>
            </a:r>
            <a:r>
              <a:rPr lang="en-US" sz="2000" dirty="0">
                <a:latin typeface="Helvetica"/>
                <a:cs typeface="Helvetica"/>
              </a:rPr>
              <a:t>microbial pathways for </a:t>
            </a:r>
            <a:r>
              <a:rPr lang="en-US" sz="2000" dirty="0" smtClean="0">
                <a:latin typeface="Helvetica"/>
                <a:cs typeface="Helvetica"/>
              </a:rPr>
              <a:t>carbon </a:t>
            </a:r>
            <a:r>
              <a:rPr lang="en-US" sz="2000" dirty="0">
                <a:latin typeface="Helvetica"/>
                <a:cs typeface="Helvetica"/>
              </a:rPr>
              <a:t>and nutrient processes from diverse sources to one </a:t>
            </a:r>
            <a:r>
              <a:rPr lang="en-US" sz="2000" dirty="0" smtClean="0">
                <a:latin typeface="Helvetica"/>
                <a:cs typeface="Helvetica"/>
              </a:rPr>
              <a:t>dominated </a:t>
            </a:r>
            <a:r>
              <a:rPr lang="en-US" sz="2000" dirty="0">
                <a:latin typeface="Helvetica"/>
                <a:cs typeface="Helvetica"/>
              </a:rPr>
              <a:t>more by </a:t>
            </a:r>
            <a:r>
              <a:rPr lang="en-US" sz="2000" dirty="0" smtClean="0">
                <a:latin typeface="Helvetica"/>
                <a:cs typeface="Helvetica"/>
              </a:rPr>
              <a:t>algal carbon </a:t>
            </a:r>
            <a:r>
              <a:rPr lang="en-US" sz="2000" dirty="0">
                <a:latin typeface="Helvetica"/>
                <a:cs typeface="Helvetica"/>
              </a:rPr>
              <a:t>(</a:t>
            </a:r>
            <a:r>
              <a:rPr lang="en-US" sz="2000" dirty="0" err="1">
                <a:latin typeface="Helvetica"/>
                <a:cs typeface="Helvetica"/>
              </a:rPr>
              <a:t>Harbott</a:t>
            </a:r>
            <a:r>
              <a:rPr lang="en-US" sz="2000" dirty="0">
                <a:latin typeface="Helvetica"/>
                <a:cs typeface="Helvetica"/>
              </a:rPr>
              <a:t> and Grace 2005). </a:t>
            </a:r>
          </a:p>
          <a:p>
            <a:endParaRPr lang="en-US" sz="2000" dirty="0">
              <a:latin typeface="Helvetica"/>
              <a:cs typeface="Helvetica"/>
            </a:endParaRPr>
          </a:p>
        </p:txBody>
      </p:sp>
    </p:spTree>
    <p:extLst>
      <p:ext uri="{BB962C8B-B14F-4D97-AF65-F5344CB8AC3E}">
        <p14:creationId xmlns:p14="http://schemas.microsoft.com/office/powerpoint/2010/main" val="1226115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68415"/>
          </a:xfrm>
        </p:spPr>
        <p:txBody>
          <a:bodyPr>
            <a:normAutofit/>
          </a:bodyPr>
          <a:lstStyle/>
          <a:p>
            <a:r>
              <a:rPr lang="en-US" dirty="0" smtClean="0">
                <a:latin typeface="Helvetica"/>
                <a:cs typeface="Helvetica"/>
              </a:rPr>
              <a:t>How might you reference Walsh et al. (2005) in a paper you are writing? Briefly construct one or two </a:t>
            </a:r>
            <a:r>
              <a:rPr lang="en-US" smtClean="0">
                <a:latin typeface="Helvetica"/>
                <a:cs typeface="Helvetica"/>
              </a:rPr>
              <a:t>sentences </a:t>
            </a:r>
            <a:r>
              <a:rPr lang="en-US" smtClean="0">
                <a:latin typeface="Helvetica"/>
                <a:cs typeface="Helvetica"/>
              </a:rPr>
              <a:t>that</a:t>
            </a:r>
            <a:r>
              <a:rPr lang="en-US" smtClean="0">
                <a:latin typeface="Helvetica"/>
                <a:cs typeface="Helvetica"/>
              </a:rPr>
              <a:t> </a:t>
            </a:r>
            <a:r>
              <a:rPr lang="en-US" dirty="0" smtClean="0">
                <a:latin typeface="Helvetica"/>
                <a:cs typeface="Helvetica"/>
              </a:rPr>
              <a:t>would cite this reference.</a:t>
            </a:r>
            <a:endParaRPr lang="en-US" dirty="0">
              <a:latin typeface="Helvetica"/>
              <a:cs typeface="Helvetica"/>
            </a:endParaRPr>
          </a:p>
        </p:txBody>
      </p:sp>
    </p:spTree>
    <p:extLst>
      <p:ext uri="{BB962C8B-B14F-4D97-AF65-F5344CB8AC3E}">
        <p14:creationId xmlns:p14="http://schemas.microsoft.com/office/powerpoint/2010/main" val="5436639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168942"/>
          </a:xfrm>
        </p:spPr>
        <p:txBody>
          <a:bodyPr>
            <a:normAutofit fontScale="90000"/>
          </a:bodyPr>
          <a:lstStyle/>
          <a:p>
            <a:r>
              <a:rPr lang="en-US" dirty="0" smtClean="0">
                <a:latin typeface="Helvetica"/>
                <a:cs typeface="Helvetica"/>
              </a:rPr>
              <a:t> </a:t>
            </a:r>
            <a:r>
              <a:rPr lang="en-US" dirty="0" smtClean="0">
                <a:latin typeface="Helvetica"/>
                <a:cs typeface="Helvetica"/>
              </a:rPr>
              <a:t>“Neither gross primary production (GPP), community respiration (CR), nor net ecosystem metabolism were associated with urbanization in Piedmont streams draining Atlanta (Meyer et al. 2005).”</a:t>
            </a:r>
            <a:br>
              <a:rPr lang="en-US" dirty="0" smtClean="0">
                <a:latin typeface="Helvetica"/>
                <a:cs typeface="Helvetica"/>
              </a:rPr>
            </a:br>
            <a:r>
              <a:rPr lang="en-US" dirty="0">
                <a:latin typeface="Helvetica"/>
                <a:cs typeface="Helvetica"/>
              </a:rPr>
              <a:t/>
            </a:r>
            <a:br>
              <a:rPr lang="en-US" dirty="0">
                <a:latin typeface="Helvetica"/>
                <a:cs typeface="Helvetica"/>
              </a:rPr>
            </a:br>
            <a:r>
              <a:rPr lang="en-US" dirty="0" smtClean="0">
                <a:latin typeface="Helvetica"/>
                <a:cs typeface="Helvetica"/>
              </a:rPr>
              <a:t>If you wanted to cite Meyer et al. 2005 in a paper, what would </a:t>
            </a:r>
            <a:r>
              <a:rPr lang="en-US" dirty="0" smtClean="0">
                <a:latin typeface="Helvetica"/>
                <a:cs typeface="Helvetica"/>
              </a:rPr>
              <a:t>be your next steps?</a:t>
            </a:r>
            <a:endParaRPr lang="en-US" dirty="0">
              <a:latin typeface="Helvetica"/>
              <a:cs typeface="Helvetica"/>
            </a:endParaRPr>
          </a:p>
        </p:txBody>
      </p:sp>
    </p:spTree>
    <p:extLst>
      <p:ext uri="{BB962C8B-B14F-4D97-AF65-F5344CB8AC3E}">
        <p14:creationId xmlns:p14="http://schemas.microsoft.com/office/powerpoint/2010/main" val="20162371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1548</TotalTime>
  <Words>369</Words>
  <Application>Microsoft Macintosh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Primary and secondary sources</vt:lpstr>
      <vt:lpstr>What is primary literature?</vt:lpstr>
      <vt:lpstr>What is secondary literature?</vt:lpstr>
      <vt:lpstr>Read the following paragraph and determine if it is primary or secondary literature</vt:lpstr>
      <vt:lpstr>How might you reference Walsh et al. (2005) in a paper you are writing? Briefly construct one or two sentences that would cite this reference.</vt:lpstr>
      <vt:lpstr> “Neither gross primary production (GPP), community respiration (CR), nor net ecosystem metabolism were associated with urbanization in Piedmont streams draining Atlanta (Meyer et al. 2005).”  If you wanted to cite Meyer et al. 2005 in a paper, what would be your next steps?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and secondary sources</dc:title>
  <dc:creator>UMN User</dc:creator>
  <cp:lastModifiedBy>UMN User</cp:lastModifiedBy>
  <cp:revision>4</cp:revision>
  <dcterms:created xsi:type="dcterms:W3CDTF">2014-04-22T00:46:52Z</dcterms:created>
  <dcterms:modified xsi:type="dcterms:W3CDTF">2014-04-29T18:03:03Z</dcterms:modified>
</cp:coreProperties>
</file>