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9" r:id="rId3"/>
    <p:sldId id="261" r:id="rId4"/>
    <p:sldId id="260" r:id="rId5"/>
    <p:sldId id="258" r:id="rId6"/>
    <p:sldId id="263" r:id="rId7"/>
    <p:sldId id="264" r:id="rId8"/>
    <p:sldId id="265"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95" d="100"/>
          <a:sy n="95" d="100"/>
        </p:scale>
        <p:origin x="-114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C114C-3F54-DB49-89C1-2498BBF87AE8}" type="datetimeFigureOut">
              <a:rPr lang="en-US" smtClean="0"/>
              <a:t>4/28/14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FC657A-8B6E-D84A-B2C6-001C67C26F38}" type="slidenum">
              <a:rPr lang="en-US" smtClean="0"/>
              <a:t>‹#›</a:t>
            </a:fld>
            <a:endParaRPr lang="en-US"/>
          </a:p>
        </p:txBody>
      </p:sp>
    </p:spTree>
    <p:extLst>
      <p:ext uri="{BB962C8B-B14F-4D97-AF65-F5344CB8AC3E}">
        <p14:creationId xmlns:p14="http://schemas.microsoft.com/office/powerpoint/2010/main" val="159169913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Intended for 1</a:t>
            </a:r>
            <a:r>
              <a:rPr lang="en-US" baseline="30000" dirty="0" smtClean="0"/>
              <a:t>st</a:t>
            </a:r>
            <a:r>
              <a:rPr lang="en-US" dirty="0" smtClean="0"/>
              <a:t> and 2</a:t>
            </a:r>
            <a:r>
              <a:rPr lang="en-US" baseline="30000" dirty="0" smtClean="0"/>
              <a:t>nd</a:t>
            </a:r>
            <a:r>
              <a:rPr lang="en-US" dirty="0" smtClean="0"/>
              <a:t> year undergraduate students.</a:t>
            </a:r>
            <a:endParaRPr lang="en-US" dirty="0"/>
          </a:p>
        </p:txBody>
      </p:sp>
      <p:sp>
        <p:nvSpPr>
          <p:cNvPr id="4" name="Slide Number Placeholder 3"/>
          <p:cNvSpPr>
            <a:spLocks noGrp="1"/>
          </p:cNvSpPr>
          <p:nvPr>
            <p:ph type="sldNum" sz="quarter" idx="10"/>
          </p:nvPr>
        </p:nvSpPr>
        <p:spPr/>
        <p:txBody>
          <a:bodyPr/>
          <a:lstStyle/>
          <a:p>
            <a:fld id="{8CFC657A-8B6E-D84A-B2C6-001C67C26F38}" type="slidenum">
              <a:rPr lang="en-US" smtClean="0"/>
              <a:t>1</a:t>
            </a:fld>
            <a:endParaRPr lang="en-US"/>
          </a:p>
        </p:txBody>
      </p:sp>
    </p:spTree>
    <p:extLst>
      <p:ext uri="{BB962C8B-B14F-4D97-AF65-F5344CB8AC3E}">
        <p14:creationId xmlns:p14="http://schemas.microsoft.com/office/powerpoint/2010/main" val="25827428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Make</a:t>
            </a:r>
            <a:r>
              <a:rPr lang="en-US" sz="1200" kern="1200" baseline="0" dirty="0" smtClean="0">
                <a:solidFill>
                  <a:schemeClr val="tx1"/>
                </a:solidFill>
                <a:latin typeface="+mn-lt"/>
                <a:ea typeface="+mn-ea"/>
                <a:cs typeface="+mn-cs"/>
              </a:rPr>
              <a:t> sure students understand that t</a:t>
            </a:r>
            <a:r>
              <a:rPr lang="en-US" sz="1200" kern="1200" dirty="0" smtClean="0">
                <a:solidFill>
                  <a:schemeClr val="tx1"/>
                </a:solidFill>
                <a:latin typeface="+mn-lt"/>
                <a:ea typeface="+mn-ea"/>
                <a:cs typeface="+mn-cs"/>
              </a:rPr>
              <a:t>his paragraph doesn’t synthesize at all-it</a:t>
            </a:r>
            <a:r>
              <a:rPr lang="en-US" sz="1200" kern="1200" baseline="0" dirty="0" smtClean="0">
                <a:solidFill>
                  <a:schemeClr val="tx1"/>
                </a:solidFill>
                <a:latin typeface="+mn-lt"/>
                <a:ea typeface="+mn-ea"/>
                <a:cs typeface="+mn-cs"/>
              </a:rPr>
              <a:t> is a list of studies</a:t>
            </a:r>
            <a:r>
              <a:rPr lang="en-US" sz="1200" kern="1200" dirty="0" smtClean="0">
                <a:solidFill>
                  <a:schemeClr val="tx1"/>
                </a:solidFill>
                <a:latin typeface="+mn-lt"/>
                <a:ea typeface="+mn-ea"/>
                <a:cs typeface="+mn-cs"/>
              </a:rPr>
              <a:t>. It has no topic sentence and no concluding sentence. It basically lists a number of different studies, but doesn’t say anything about what those studies actually found, nor does it use the information from the different studies to draw conclusions about how climate change will alter species distributions.</a:t>
            </a:r>
            <a:r>
              <a:rPr lang="en-US" sz="1200" kern="1200" baseline="0" dirty="0" smtClean="0">
                <a:solidFill>
                  <a:schemeClr val="tx1"/>
                </a:solidFill>
                <a:latin typeface="+mn-lt"/>
                <a:ea typeface="+mn-ea"/>
                <a:cs typeface="+mn-cs"/>
              </a:rPr>
              <a:t> This is a poor example of synthesis.</a:t>
            </a:r>
            <a:endParaRPr lang="en-US" dirty="0"/>
          </a:p>
        </p:txBody>
      </p:sp>
      <p:sp>
        <p:nvSpPr>
          <p:cNvPr id="4" name="Slide Number Placeholder 3"/>
          <p:cNvSpPr>
            <a:spLocks noGrp="1"/>
          </p:cNvSpPr>
          <p:nvPr>
            <p:ph type="sldNum" sz="quarter" idx="10"/>
          </p:nvPr>
        </p:nvSpPr>
        <p:spPr/>
        <p:txBody>
          <a:bodyPr/>
          <a:lstStyle/>
          <a:p>
            <a:fld id="{5115204D-D6D6-0141-950C-B1F36E19FABC}"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there is a clear topic sentence</a:t>
            </a:r>
            <a:r>
              <a:rPr lang="en-US" baseline="0" dirty="0" smtClean="0"/>
              <a:t> here, it is not always clear how the evidence connects to the topic sentence. It is not clear why this evidence was chosen. The author alludes draws on a study that is not cited. There is no synthetic conclusion. This is a poor example </a:t>
            </a:r>
            <a:r>
              <a:rPr lang="en-US" baseline="0" smtClean="0"/>
              <a:t>of synthesis.</a:t>
            </a:r>
            <a:endParaRPr lang="en-US" dirty="0"/>
          </a:p>
        </p:txBody>
      </p:sp>
      <p:sp>
        <p:nvSpPr>
          <p:cNvPr id="4" name="Slide Number Placeholder 3"/>
          <p:cNvSpPr>
            <a:spLocks noGrp="1"/>
          </p:cNvSpPr>
          <p:nvPr>
            <p:ph type="sldNum" sz="quarter" idx="10"/>
          </p:nvPr>
        </p:nvSpPr>
        <p:spPr/>
        <p:txBody>
          <a:bodyPr/>
          <a:lstStyle/>
          <a:p>
            <a:fld id="{7B268FD3-DC36-4B46-A632-5AFF102357AB}" type="slidenum">
              <a:rPr lang="en-US" smtClean="0"/>
              <a:t>6</a:t>
            </a:fld>
            <a:endParaRPr lang="en-US"/>
          </a:p>
        </p:txBody>
      </p:sp>
    </p:spTree>
    <p:extLst>
      <p:ext uri="{BB962C8B-B14F-4D97-AF65-F5344CB8AC3E}">
        <p14:creationId xmlns:p14="http://schemas.microsoft.com/office/powerpoint/2010/main" val="519798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this paragraph</a:t>
            </a:r>
            <a:r>
              <a:rPr lang="en-US" baseline="0" dirty="0" smtClean="0"/>
              <a:t> has a clear topic sentence, it overly cites one study (</a:t>
            </a:r>
            <a:r>
              <a:rPr lang="en-US" baseline="0" dirty="0" err="1" smtClean="0"/>
              <a:t>Kumada</a:t>
            </a:r>
            <a:r>
              <a:rPr lang="en-US" baseline="0" dirty="0" smtClean="0"/>
              <a:t> et al 2006). There is no synthetic conclusion.</a:t>
            </a:r>
            <a:endParaRPr lang="en-US" dirty="0"/>
          </a:p>
        </p:txBody>
      </p:sp>
      <p:sp>
        <p:nvSpPr>
          <p:cNvPr id="4" name="Slide Number Placeholder 3"/>
          <p:cNvSpPr>
            <a:spLocks noGrp="1"/>
          </p:cNvSpPr>
          <p:nvPr>
            <p:ph type="sldNum" sz="quarter" idx="10"/>
          </p:nvPr>
        </p:nvSpPr>
        <p:spPr/>
        <p:txBody>
          <a:bodyPr/>
          <a:lstStyle/>
          <a:p>
            <a:fld id="{8CFC657A-8B6E-D84A-B2C6-001C67C26F38}" type="slidenum">
              <a:rPr lang="en-US" smtClean="0"/>
              <a:t>7</a:t>
            </a:fld>
            <a:endParaRPr lang="en-US"/>
          </a:p>
        </p:txBody>
      </p:sp>
    </p:spTree>
    <p:extLst>
      <p:ext uri="{BB962C8B-B14F-4D97-AF65-F5344CB8AC3E}">
        <p14:creationId xmlns:p14="http://schemas.microsoft.com/office/powerpoint/2010/main" val="2065522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paragraph has a</a:t>
            </a:r>
            <a:r>
              <a:rPr lang="en-US" baseline="0" dirty="0" smtClean="0"/>
              <a:t> weak topic sentence that does not reflect the topic of the paragraph. There are not multiple lines of evidence – only one study seems to be cited. There is </a:t>
            </a:r>
            <a:r>
              <a:rPr lang="en-US" baseline="0" smtClean="0"/>
              <a:t>no synthetic conclusion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CFC657A-8B6E-D84A-B2C6-001C67C26F38}" type="slidenum">
              <a:rPr lang="en-US" smtClean="0"/>
              <a:t>8</a:t>
            </a:fld>
            <a:endParaRPr lang="en-US"/>
          </a:p>
        </p:txBody>
      </p:sp>
    </p:spTree>
    <p:extLst>
      <p:ext uri="{BB962C8B-B14F-4D97-AF65-F5344CB8AC3E}">
        <p14:creationId xmlns:p14="http://schemas.microsoft.com/office/powerpoint/2010/main" val="4022123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595DC7-3E74-CF44-A898-A83E0C30A8F4}"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3560466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95DC7-3E74-CF44-A898-A83E0C30A8F4}"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23638058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95DC7-3E74-CF44-A898-A83E0C30A8F4}"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17162484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595DC7-3E74-CF44-A898-A83E0C30A8F4}"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990975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595DC7-3E74-CF44-A898-A83E0C30A8F4}" type="datetimeFigureOut">
              <a:rPr lang="en-US" smtClean="0"/>
              <a:t>4/28/14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4243038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595DC7-3E74-CF44-A898-A83E0C30A8F4}" type="datetimeFigureOut">
              <a:rPr lang="en-US" smtClean="0"/>
              <a:t>4/28/14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17666538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595DC7-3E74-CF44-A898-A83E0C30A8F4}" type="datetimeFigureOut">
              <a:rPr lang="en-US" smtClean="0"/>
              <a:t>4/28/14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944822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595DC7-3E74-CF44-A898-A83E0C30A8F4}" type="datetimeFigureOut">
              <a:rPr lang="en-US" smtClean="0"/>
              <a:t>4/28/14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2173634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595DC7-3E74-CF44-A898-A83E0C30A8F4}" type="datetimeFigureOut">
              <a:rPr lang="en-US" smtClean="0"/>
              <a:t>4/28/14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605691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95DC7-3E74-CF44-A898-A83E0C30A8F4}" type="datetimeFigureOut">
              <a:rPr lang="en-US" smtClean="0"/>
              <a:t>4/28/14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461504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595DC7-3E74-CF44-A898-A83E0C30A8F4}" type="datetimeFigureOut">
              <a:rPr lang="en-US" smtClean="0"/>
              <a:t>4/28/14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C60766-65E9-C949-B56B-AB47C5A10380}" type="slidenum">
              <a:rPr lang="en-US" smtClean="0"/>
              <a:t>‹#›</a:t>
            </a:fld>
            <a:endParaRPr lang="en-US"/>
          </a:p>
        </p:txBody>
      </p:sp>
    </p:spTree>
    <p:extLst>
      <p:ext uri="{BB962C8B-B14F-4D97-AF65-F5344CB8AC3E}">
        <p14:creationId xmlns:p14="http://schemas.microsoft.com/office/powerpoint/2010/main" val="12813338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595DC7-3E74-CF44-A898-A83E0C30A8F4}" type="datetimeFigureOut">
              <a:rPr lang="en-US" smtClean="0"/>
              <a:t>4/28/14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C60766-65E9-C949-B56B-AB47C5A10380}" type="slidenum">
              <a:rPr lang="en-US" smtClean="0"/>
              <a:t>‹#›</a:t>
            </a:fld>
            <a:endParaRPr lang="en-US"/>
          </a:p>
        </p:txBody>
      </p:sp>
    </p:spTree>
    <p:extLst>
      <p:ext uri="{BB962C8B-B14F-4D97-AF65-F5344CB8AC3E}">
        <p14:creationId xmlns:p14="http://schemas.microsoft.com/office/powerpoint/2010/main" val="36738168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Helvetica"/>
                <a:cs typeface="Helvetica"/>
              </a:rPr>
              <a:t>Introduction to Synthesis</a:t>
            </a:r>
            <a:endParaRPr lang="en-US" dirty="0">
              <a:latin typeface="Helvetica"/>
              <a:cs typeface="Helvetica"/>
            </a:endParaRPr>
          </a:p>
        </p:txBody>
      </p:sp>
      <p:sp>
        <p:nvSpPr>
          <p:cNvPr id="3" name="Subtitle 2"/>
          <p:cNvSpPr>
            <a:spLocks noGrp="1"/>
          </p:cNvSpPr>
          <p:nvPr>
            <p:ph type="subTitle" idx="1"/>
          </p:nvPr>
        </p:nvSpPr>
        <p:spPr/>
        <p:txBody>
          <a:bodyPr/>
          <a:lstStyle/>
          <a:p>
            <a:r>
              <a:rPr lang="en-US" dirty="0" smtClean="0">
                <a:latin typeface="Helvetica"/>
                <a:cs typeface="Helvetica"/>
              </a:rPr>
              <a:t>5-minute workshop</a:t>
            </a:r>
            <a:endParaRPr lang="en-US" dirty="0">
              <a:latin typeface="Helvetica"/>
              <a:cs typeface="Helvetica"/>
            </a:endParaRPr>
          </a:p>
        </p:txBody>
      </p:sp>
    </p:spTree>
    <p:extLst>
      <p:ext uri="{BB962C8B-B14F-4D97-AF65-F5344CB8AC3E}">
        <p14:creationId xmlns:p14="http://schemas.microsoft.com/office/powerpoint/2010/main" val="1735740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What is synthesis?</a:t>
            </a:r>
            <a:endParaRPr lang="en-US" dirty="0">
              <a:latin typeface="Helvetica"/>
              <a:cs typeface="Helvetica"/>
            </a:endParaRPr>
          </a:p>
        </p:txBody>
      </p:sp>
      <p:sp>
        <p:nvSpPr>
          <p:cNvPr id="3" name="Content Placeholder 2"/>
          <p:cNvSpPr>
            <a:spLocks noGrp="1"/>
          </p:cNvSpPr>
          <p:nvPr>
            <p:ph idx="1"/>
          </p:nvPr>
        </p:nvSpPr>
        <p:spPr>
          <a:xfrm>
            <a:off x="457200" y="1600200"/>
            <a:ext cx="8229600" cy="5019687"/>
          </a:xfrm>
        </p:spPr>
        <p:txBody>
          <a:bodyPr>
            <a:normAutofit/>
          </a:bodyPr>
          <a:lstStyle/>
          <a:p>
            <a:pPr marL="0" indent="0">
              <a:buNone/>
            </a:pPr>
            <a:endParaRPr lang="en-US" sz="4000" dirty="0" smtClean="0">
              <a:latin typeface="Helvetica"/>
              <a:cs typeface="Helvetica"/>
            </a:endParaRPr>
          </a:p>
          <a:p>
            <a:r>
              <a:rPr lang="en-US" sz="4000" dirty="0" smtClean="0">
                <a:latin typeface="Helvetica"/>
                <a:cs typeface="Helvetica"/>
              </a:rPr>
              <a:t>Integration of knowledge from multiple sources to develop and support an argument</a:t>
            </a:r>
          </a:p>
          <a:p>
            <a:endParaRPr lang="en-US" sz="4000" dirty="0" smtClean="0">
              <a:latin typeface="Helvetica"/>
              <a:cs typeface="Helvetica"/>
            </a:endParaRPr>
          </a:p>
          <a:p>
            <a:r>
              <a:rPr lang="en-US" sz="4000" dirty="0" smtClean="0">
                <a:latin typeface="Helvetica"/>
                <a:cs typeface="Helvetica"/>
              </a:rPr>
              <a:t>NOT a summary</a:t>
            </a:r>
          </a:p>
          <a:p>
            <a:endParaRPr lang="en-US" sz="4000" dirty="0">
              <a:latin typeface="Helvetica"/>
              <a:cs typeface="Helvetica"/>
            </a:endParaRPr>
          </a:p>
        </p:txBody>
      </p:sp>
    </p:spTree>
    <p:extLst>
      <p:ext uri="{BB962C8B-B14F-4D97-AF65-F5344CB8AC3E}">
        <p14:creationId xmlns:p14="http://schemas.microsoft.com/office/powerpoint/2010/main" val="26304971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Helvetica"/>
                <a:cs typeface="Helvetica"/>
              </a:rPr>
              <a:t>Synthetic writing components</a:t>
            </a:r>
            <a:endParaRPr lang="en-US" dirty="0">
              <a:latin typeface="Helvetica"/>
              <a:cs typeface="Helvetica"/>
            </a:endParaRPr>
          </a:p>
        </p:txBody>
      </p:sp>
      <p:sp>
        <p:nvSpPr>
          <p:cNvPr id="3" name="Content Placeholder 2"/>
          <p:cNvSpPr>
            <a:spLocks noGrp="1"/>
          </p:cNvSpPr>
          <p:nvPr>
            <p:ph idx="1"/>
          </p:nvPr>
        </p:nvSpPr>
        <p:spPr>
          <a:xfrm>
            <a:off x="457200" y="1532650"/>
            <a:ext cx="8446968" cy="4925117"/>
          </a:xfrm>
        </p:spPr>
        <p:txBody>
          <a:bodyPr>
            <a:noAutofit/>
          </a:bodyPr>
          <a:lstStyle/>
          <a:p>
            <a:r>
              <a:rPr lang="en-US" sz="3600" dirty="0">
                <a:latin typeface="Helvetica"/>
                <a:cs typeface="Helvetica"/>
              </a:rPr>
              <a:t>T</a:t>
            </a:r>
            <a:r>
              <a:rPr lang="en-US" sz="3600" dirty="0" smtClean="0">
                <a:latin typeface="Helvetica"/>
                <a:cs typeface="Helvetica"/>
              </a:rPr>
              <a:t>opic sentence that states the message of the paragraph</a:t>
            </a:r>
          </a:p>
          <a:p>
            <a:endParaRPr lang="en-US" sz="3600" dirty="0" smtClean="0">
              <a:latin typeface="Helvetica"/>
              <a:cs typeface="Helvetica"/>
            </a:endParaRPr>
          </a:p>
          <a:p>
            <a:r>
              <a:rPr lang="en-US" sz="3600" dirty="0" smtClean="0">
                <a:latin typeface="Helvetica"/>
                <a:cs typeface="Helvetica"/>
              </a:rPr>
              <a:t>Evidence that supports topic sentence from a variety of sources</a:t>
            </a:r>
          </a:p>
          <a:p>
            <a:endParaRPr lang="en-US" sz="3600" dirty="0" smtClean="0">
              <a:latin typeface="Helvetica"/>
              <a:cs typeface="Helvetica"/>
            </a:endParaRPr>
          </a:p>
          <a:p>
            <a:r>
              <a:rPr lang="en-US" sz="3600" dirty="0">
                <a:latin typeface="Helvetica"/>
                <a:cs typeface="Helvetica"/>
              </a:rPr>
              <a:t>C</a:t>
            </a:r>
            <a:r>
              <a:rPr lang="en-US" sz="3600" dirty="0" smtClean="0">
                <a:latin typeface="Helvetica"/>
                <a:cs typeface="Helvetica"/>
              </a:rPr>
              <a:t>onclusion based on the synthesis of the evidence</a:t>
            </a:r>
          </a:p>
          <a:p>
            <a:endParaRPr lang="en-US" sz="3600" dirty="0">
              <a:latin typeface="Helvetica"/>
              <a:cs typeface="Helvetica"/>
            </a:endParaRPr>
          </a:p>
        </p:txBody>
      </p:sp>
    </p:spTree>
    <p:extLst>
      <p:ext uri="{BB962C8B-B14F-4D97-AF65-F5344CB8AC3E}">
        <p14:creationId xmlns:p14="http://schemas.microsoft.com/office/powerpoint/2010/main" val="429413029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34969"/>
            <a:ext cx="8229600" cy="5768757"/>
          </a:xfrm>
        </p:spPr>
        <p:txBody>
          <a:bodyPr>
            <a:normAutofit/>
          </a:bodyPr>
          <a:lstStyle/>
          <a:p>
            <a:pPr algn="ctr">
              <a:buNone/>
            </a:pPr>
            <a:r>
              <a:rPr lang="en-US" sz="4000" dirty="0" smtClean="0">
                <a:latin typeface="Helvetica"/>
                <a:cs typeface="Helvetica"/>
              </a:rPr>
              <a:t>While reading the following paragraph, consider:</a:t>
            </a:r>
          </a:p>
          <a:p>
            <a:pPr algn="ctr">
              <a:buNone/>
            </a:pPr>
            <a:endParaRPr lang="en-US" sz="4000" dirty="0" smtClean="0">
              <a:latin typeface="Helvetica"/>
              <a:cs typeface="Helvetica"/>
            </a:endParaRPr>
          </a:p>
          <a:p>
            <a:pPr algn="ctr">
              <a:buNone/>
            </a:pPr>
            <a:r>
              <a:rPr lang="en-US" sz="4000" dirty="0" smtClean="0">
                <a:latin typeface="Helvetica"/>
                <a:cs typeface="Helvetica"/>
              </a:rPr>
              <a:t>Is this effective synthetic writing?</a:t>
            </a:r>
          </a:p>
          <a:p>
            <a:pPr algn="ctr">
              <a:buNone/>
            </a:pPr>
            <a:endParaRPr lang="en-US" sz="4000" dirty="0">
              <a:latin typeface="Helvetica"/>
              <a:cs typeface="Helvetica"/>
            </a:endParaRPr>
          </a:p>
          <a:p>
            <a:pPr algn="ctr">
              <a:buNone/>
            </a:pPr>
            <a:r>
              <a:rPr lang="en-US" sz="4000" dirty="0" smtClean="0">
                <a:latin typeface="Helvetica"/>
                <a:cs typeface="Helvetica"/>
              </a:rPr>
              <a:t>If not, what is missing? How could it be improved?</a:t>
            </a:r>
          </a:p>
        </p:txBody>
      </p:sp>
    </p:spTree>
    <p:extLst>
      <p:ext uri="{BB962C8B-B14F-4D97-AF65-F5344CB8AC3E}">
        <p14:creationId xmlns:p14="http://schemas.microsoft.com/office/powerpoint/2010/main" val="350038558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13328"/>
            <a:ext cx="8229600" cy="5312835"/>
          </a:xfrm>
        </p:spPr>
        <p:txBody>
          <a:bodyPr>
            <a:normAutofit fontScale="92500" lnSpcReduction="10000"/>
          </a:bodyPr>
          <a:lstStyle/>
          <a:p>
            <a:pPr>
              <a:buNone/>
            </a:pPr>
            <a:r>
              <a:rPr lang="en-US" dirty="0" smtClean="0"/>
              <a:t>	The </a:t>
            </a:r>
            <a:r>
              <a:rPr lang="en-US" dirty="0"/>
              <a:t>issue of potential impact on species richness under potential climate change conditions has largely been examined in alpine regions (Moen et al. 2008). Furthermore, a paper examined potential outcomes of species richness in Europe (</a:t>
            </a:r>
            <a:r>
              <a:rPr lang="en-US" dirty="0" err="1"/>
              <a:t>Thuiller</a:t>
            </a:r>
            <a:r>
              <a:rPr lang="en-US" dirty="0"/>
              <a:t> et al. 2006). However, the boreal forest of North America is also receiving attention in modeling distribution of tree species (</a:t>
            </a:r>
            <a:r>
              <a:rPr lang="en-US" dirty="0" err="1"/>
              <a:t>McKenney</a:t>
            </a:r>
            <a:r>
              <a:rPr lang="en-US" dirty="0"/>
              <a:t> et al. 2007). In addition, vegetation changes were modeled for northern Alaska in relation to climate change conditions (</a:t>
            </a:r>
            <a:r>
              <a:rPr lang="en-US" dirty="0" err="1"/>
              <a:t>Euskirchen</a:t>
            </a:r>
            <a:r>
              <a:rPr lang="en-US" dirty="0"/>
              <a:t> et al. 2009)</a:t>
            </a:r>
            <a:r>
              <a:rPr lang="en-US" dirty="0" smtClean="0"/>
              <a:t>.</a:t>
            </a:r>
            <a:endParaRPr lang="en-US" dirty="0"/>
          </a:p>
        </p:txBody>
      </p:sp>
    </p:spTree>
    <p:extLst>
      <p:ext uri="{BB962C8B-B14F-4D97-AF65-F5344CB8AC3E}">
        <p14:creationId xmlns:p14="http://schemas.microsoft.com/office/powerpoint/2010/main" val="8563344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95157"/>
            <a:ext cx="7772400" cy="6055895"/>
          </a:xfrm>
        </p:spPr>
        <p:txBody>
          <a:bodyPr>
            <a:noAutofit/>
          </a:bodyPr>
          <a:lstStyle/>
          <a:p>
            <a:pPr algn="l"/>
            <a:r>
              <a:rPr lang="en-US" sz="2300" dirty="0" smtClean="0">
                <a:latin typeface="Helvetica"/>
                <a:cs typeface="Helvetica"/>
              </a:rPr>
              <a:t>Visual attention has not been linked directly to a specific part of the brain. A study found that, when brain activity was measured by fMRI, the left hemisphere was activated when the subject oriented visual attention to the target. However, when the subject got distracted and had to reorient himself to the target, brain activation was lateralized to the right side of the brain. Areas of the brain that have been associated with visual attention include the parietal lobe, the thalamus, the occipital lobe, the inferior-temporal cortex, and the prefrontal cortex.</a:t>
            </a:r>
            <a:r>
              <a:rPr lang="en-US" sz="2300" baseline="30000" dirty="0" smtClean="0">
                <a:latin typeface="Helvetica"/>
                <a:cs typeface="Helvetica"/>
              </a:rPr>
              <a:t>30</a:t>
            </a:r>
            <a:r>
              <a:rPr lang="en-US" sz="2300" dirty="0">
                <a:latin typeface="Helvetica"/>
                <a:cs typeface="Helvetica"/>
              </a:rPr>
              <a:t> </a:t>
            </a:r>
            <a:r>
              <a:rPr lang="en-US" sz="2300" dirty="0" smtClean="0">
                <a:latin typeface="Helvetica"/>
                <a:cs typeface="Helvetica"/>
              </a:rPr>
              <a:t>Therefore, the attention deficits seen in the children with high risk FASD facial features could be due a number of developmental defects in either hemisphere of the brain. Poor brain development due to alcohol exposure in the regions of the brain associated with attention could account for the high rates of Attention Deficit Hyper-active Disorder seen in FASD children.</a:t>
            </a:r>
            <a:r>
              <a:rPr lang="en-US" sz="2300" baseline="30000" dirty="0" smtClean="0">
                <a:latin typeface="Helvetica"/>
                <a:cs typeface="Helvetica"/>
              </a:rPr>
              <a:t>18,14</a:t>
            </a:r>
            <a:br>
              <a:rPr lang="en-US" sz="2300" baseline="30000" dirty="0" smtClean="0">
                <a:latin typeface="Helvetica"/>
                <a:cs typeface="Helvetica"/>
              </a:rPr>
            </a:br>
            <a:r>
              <a:rPr lang="en-US" sz="2300" dirty="0" smtClean="0">
                <a:latin typeface="Helvetica"/>
                <a:cs typeface="Helvetica"/>
              </a:rPr>
              <a:t/>
            </a:r>
            <a:br>
              <a:rPr lang="en-US" sz="2300" dirty="0" smtClean="0">
                <a:latin typeface="Helvetica"/>
                <a:cs typeface="Helvetica"/>
              </a:rPr>
            </a:br>
            <a:r>
              <a:rPr lang="en-US" sz="2300" dirty="0" smtClean="0">
                <a:latin typeface="Helvetica"/>
                <a:cs typeface="Helvetica"/>
              </a:rPr>
              <a:t> </a:t>
            </a:r>
            <a:br>
              <a:rPr lang="en-US" sz="2300" dirty="0" smtClean="0">
                <a:latin typeface="Helvetica"/>
                <a:cs typeface="Helvetica"/>
              </a:rPr>
            </a:br>
            <a:endParaRPr lang="en-US" sz="2300" dirty="0">
              <a:latin typeface="Helvetica"/>
              <a:cs typeface="Helvetica"/>
            </a:endParaRPr>
          </a:p>
        </p:txBody>
      </p:sp>
    </p:spTree>
    <p:extLst>
      <p:ext uri="{BB962C8B-B14F-4D97-AF65-F5344CB8AC3E}">
        <p14:creationId xmlns:p14="http://schemas.microsoft.com/office/powerpoint/2010/main" val="159196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249151"/>
          </a:xfrm>
        </p:spPr>
        <p:txBody>
          <a:bodyPr>
            <a:noAutofit/>
          </a:bodyPr>
          <a:lstStyle/>
          <a:p>
            <a:pPr algn="l"/>
            <a:r>
              <a:rPr lang="en-US" sz="2400" dirty="0">
                <a:latin typeface="Helvetica"/>
                <a:cs typeface="Helvetica"/>
              </a:rPr>
              <a:t>Several studies have implied that administration of ethanol affects Ca</a:t>
            </a:r>
            <a:r>
              <a:rPr lang="en-US" sz="2400" baseline="30000" dirty="0">
                <a:latin typeface="Helvetica"/>
                <a:cs typeface="Helvetica"/>
              </a:rPr>
              <a:t>2</a:t>
            </a:r>
            <a:r>
              <a:rPr lang="en-US" sz="2400" baseline="30000" dirty="0" smtClean="0">
                <a:latin typeface="Helvetica"/>
                <a:cs typeface="Helvetica"/>
              </a:rPr>
              <a:t>+ </a:t>
            </a:r>
            <a:r>
              <a:rPr lang="en-US" sz="2400" dirty="0" smtClean="0">
                <a:latin typeface="Helvetica"/>
                <a:cs typeface="Helvetica"/>
              </a:rPr>
              <a:t>levels </a:t>
            </a:r>
            <a:r>
              <a:rPr lang="en-US" sz="2400" dirty="0" err="1" smtClean="0">
                <a:latin typeface="Helvetica"/>
                <a:cs typeface="Helvetica"/>
              </a:rPr>
              <a:t>intracellularly</a:t>
            </a:r>
            <a:r>
              <a:rPr lang="en-US" sz="2400" dirty="0" smtClean="0">
                <a:latin typeface="Helvetica"/>
                <a:cs typeface="Helvetica"/>
              </a:rPr>
              <a:t> and therefore </a:t>
            </a:r>
            <a:r>
              <a:rPr lang="en-US" sz="2400" dirty="0">
                <a:latin typeface="Helvetica"/>
                <a:cs typeface="Helvetica"/>
              </a:rPr>
              <a:t>also has an effect on the rate of granule cell migration </a:t>
            </a:r>
            <a:r>
              <a:rPr lang="en-US" sz="2400" dirty="0" smtClean="0">
                <a:latin typeface="Helvetica"/>
                <a:cs typeface="Helvetica"/>
              </a:rPr>
              <a:t>(</a:t>
            </a:r>
            <a:r>
              <a:rPr lang="en-US" sz="2400" dirty="0" err="1">
                <a:latin typeface="Helvetica"/>
                <a:cs typeface="Helvetica"/>
              </a:rPr>
              <a:t>Kumada</a:t>
            </a:r>
            <a:r>
              <a:rPr lang="en-US" sz="2400" dirty="0">
                <a:latin typeface="Helvetica"/>
                <a:cs typeface="Helvetica"/>
              </a:rPr>
              <a:t> et al, 2006). It has been found that when ethanol is present, the frequency of </a:t>
            </a:r>
            <a:r>
              <a:rPr lang="en-US" sz="2400" dirty="0" smtClean="0">
                <a:latin typeface="Helvetica"/>
                <a:cs typeface="Helvetica"/>
              </a:rPr>
              <a:t>spontaneous </a:t>
            </a:r>
            <a:r>
              <a:rPr lang="en-US" sz="2400" dirty="0">
                <a:latin typeface="Helvetica"/>
                <a:cs typeface="Helvetica"/>
              </a:rPr>
              <a:t>Ca</a:t>
            </a:r>
            <a:r>
              <a:rPr lang="en-US" sz="2400" baseline="30000" dirty="0">
                <a:latin typeface="Helvetica"/>
                <a:cs typeface="Helvetica"/>
              </a:rPr>
              <a:t>2</a:t>
            </a:r>
            <a:r>
              <a:rPr lang="en-US" sz="2400" baseline="30000" dirty="0" smtClean="0">
                <a:latin typeface="Helvetica"/>
                <a:cs typeface="Helvetica"/>
              </a:rPr>
              <a:t>+ </a:t>
            </a:r>
            <a:r>
              <a:rPr lang="en-US" sz="2400" dirty="0">
                <a:latin typeface="Helvetica"/>
                <a:cs typeface="Helvetica"/>
              </a:rPr>
              <a:t>levels </a:t>
            </a:r>
            <a:r>
              <a:rPr lang="en-US" sz="2400" dirty="0" smtClean="0">
                <a:latin typeface="Helvetica"/>
                <a:cs typeface="Helvetica"/>
              </a:rPr>
              <a:t>is substantially </a:t>
            </a:r>
            <a:r>
              <a:rPr lang="en-US" sz="2400" dirty="0">
                <a:latin typeface="Helvetica"/>
                <a:cs typeface="Helvetica"/>
              </a:rPr>
              <a:t>reduced (</a:t>
            </a:r>
            <a:r>
              <a:rPr lang="en-US" sz="2400" dirty="0" err="1">
                <a:latin typeface="Helvetica"/>
                <a:cs typeface="Helvetica"/>
              </a:rPr>
              <a:t>Kumada</a:t>
            </a:r>
            <a:r>
              <a:rPr lang="en-US" sz="2400" dirty="0">
                <a:latin typeface="Helvetica"/>
                <a:cs typeface="Helvetica"/>
              </a:rPr>
              <a:t> et al, 2006). Even low levels of </a:t>
            </a:r>
            <a:r>
              <a:rPr lang="en-US" sz="2400" dirty="0" smtClean="0">
                <a:latin typeface="Helvetica"/>
                <a:cs typeface="Helvetica"/>
              </a:rPr>
              <a:t>ethanol </a:t>
            </a:r>
            <a:r>
              <a:rPr lang="en-US" sz="2400" dirty="0">
                <a:latin typeface="Helvetica"/>
                <a:cs typeface="Helvetica"/>
              </a:rPr>
              <a:t>exposure have been shown to decrease intracellular Ca</a:t>
            </a:r>
            <a:r>
              <a:rPr lang="en-US" sz="2400" baseline="30000" dirty="0">
                <a:latin typeface="Helvetica"/>
                <a:cs typeface="Helvetica"/>
              </a:rPr>
              <a:t>2</a:t>
            </a:r>
            <a:r>
              <a:rPr lang="en-US" sz="2400" baseline="30000" dirty="0" smtClean="0">
                <a:latin typeface="Helvetica"/>
                <a:cs typeface="Helvetica"/>
              </a:rPr>
              <a:t>+ </a:t>
            </a:r>
            <a:r>
              <a:rPr lang="en-US" sz="2400" dirty="0">
                <a:latin typeface="Helvetica"/>
                <a:cs typeface="Helvetica"/>
              </a:rPr>
              <a:t>concentration by </a:t>
            </a:r>
            <a:r>
              <a:rPr lang="en-US" sz="2400" dirty="0" smtClean="0">
                <a:latin typeface="Helvetica"/>
                <a:cs typeface="Helvetica"/>
              </a:rPr>
              <a:t>altering </a:t>
            </a:r>
            <a:r>
              <a:rPr lang="en-US" sz="2400" dirty="0">
                <a:latin typeface="Helvetica"/>
                <a:cs typeface="Helvetica"/>
              </a:rPr>
              <a:t>calcium channels (</a:t>
            </a:r>
            <a:r>
              <a:rPr lang="en-US" sz="2400" dirty="0" err="1">
                <a:latin typeface="Helvetica"/>
                <a:cs typeface="Helvetica"/>
              </a:rPr>
              <a:t>Kumada</a:t>
            </a:r>
            <a:r>
              <a:rPr lang="en-US" sz="2400" dirty="0">
                <a:latin typeface="Helvetica"/>
                <a:cs typeface="Helvetica"/>
              </a:rPr>
              <a:t> et al, 2006). Calcium dyes were used to trace Ca</a:t>
            </a:r>
            <a:r>
              <a:rPr lang="en-US" sz="2400" baseline="30000" dirty="0">
                <a:latin typeface="Helvetica"/>
                <a:cs typeface="Helvetica"/>
              </a:rPr>
              <a:t>2</a:t>
            </a:r>
            <a:r>
              <a:rPr lang="en-US" sz="2400" baseline="30000" dirty="0" smtClean="0">
                <a:latin typeface="Helvetica"/>
                <a:cs typeface="Helvetica"/>
              </a:rPr>
              <a:t>+ </a:t>
            </a:r>
            <a:r>
              <a:rPr lang="en-US" sz="2400" dirty="0" smtClean="0">
                <a:latin typeface="Helvetica"/>
                <a:cs typeface="Helvetica"/>
              </a:rPr>
              <a:t>concentration </a:t>
            </a:r>
            <a:r>
              <a:rPr lang="en-US" sz="2400" dirty="0">
                <a:latin typeface="Helvetica"/>
                <a:cs typeface="Helvetica"/>
              </a:rPr>
              <a:t>in cells with varying concentrations of ethanol, and it was found that </a:t>
            </a:r>
            <a:r>
              <a:rPr lang="en-US" sz="2400" dirty="0" smtClean="0">
                <a:latin typeface="Helvetica"/>
                <a:cs typeface="Helvetica"/>
              </a:rPr>
              <a:t>levels decreased </a:t>
            </a:r>
            <a:r>
              <a:rPr lang="en-US" sz="2400" dirty="0">
                <a:latin typeface="Helvetica"/>
                <a:cs typeface="Helvetica"/>
              </a:rPr>
              <a:t>dose-dependently, suggesting that since Ca</a:t>
            </a:r>
            <a:r>
              <a:rPr lang="en-US" sz="2400" baseline="30000" dirty="0">
                <a:latin typeface="Helvetica"/>
                <a:cs typeface="Helvetica"/>
              </a:rPr>
              <a:t>2</a:t>
            </a:r>
            <a:r>
              <a:rPr lang="en-US" sz="2400" baseline="30000" dirty="0" smtClean="0">
                <a:latin typeface="Helvetica"/>
                <a:cs typeface="Helvetica"/>
              </a:rPr>
              <a:t>+ </a:t>
            </a:r>
            <a:r>
              <a:rPr lang="en-US" sz="2400" dirty="0">
                <a:latin typeface="Helvetica"/>
                <a:cs typeface="Helvetica"/>
              </a:rPr>
              <a:t>is important in granule cell </a:t>
            </a:r>
            <a:r>
              <a:rPr lang="en-US" sz="2400" dirty="0" smtClean="0">
                <a:latin typeface="Helvetica"/>
                <a:cs typeface="Helvetica"/>
              </a:rPr>
              <a:t>migration</a:t>
            </a:r>
            <a:r>
              <a:rPr lang="en-US" sz="2400" dirty="0">
                <a:latin typeface="Helvetica"/>
                <a:cs typeface="Helvetica"/>
              </a:rPr>
              <a:t>, ethanol must work by lowering it’s levels </a:t>
            </a:r>
            <a:r>
              <a:rPr lang="en-US" sz="2400" dirty="0" err="1">
                <a:latin typeface="Helvetica"/>
                <a:cs typeface="Helvetica"/>
              </a:rPr>
              <a:t>intracellularly</a:t>
            </a:r>
            <a:r>
              <a:rPr lang="en-US" sz="2400" dirty="0">
                <a:latin typeface="Helvetica"/>
                <a:cs typeface="Helvetica"/>
              </a:rPr>
              <a:t> (</a:t>
            </a:r>
            <a:r>
              <a:rPr lang="en-US" sz="2400" dirty="0" err="1">
                <a:latin typeface="Helvetica"/>
                <a:cs typeface="Helvetica"/>
              </a:rPr>
              <a:t>Kumada</a:t>
            </a:r>
            <a:r>
              <a:rPr lang="en-US" sz="2400" dirty="0">
                <a:latin typeface="Helvetica"/>
                <a:cs typeface="Helvetica"/>
              </a:rPr>
              <a:t> et al, 2006). </a:t>
            </a:r>
            <a:br>
              <a:rPr lang="en-US" sz="2400" dirty="0">
                <a:latin typeface="Helvetica"/>
                <a:cs typeface="Helvetica"/>
              </a:rPr>
            </a:br>
            <a:endParaRPr lang="en-US" sz="2400" dirty="0">
              <a:latin typeface="Helvetica"/>
              <a:cs typeface="Helvetica"/>
            </a:endParaRPr>
          </a:p>
        </p:txBody>
      </p:sp>
    </p:spTree>
    <p:extLst>
      <p:ext uri="{BB962C8B-B14F-4D97-AF65-F5344CB8AC3E}">
        <p14:creationId xmlns:p14="http://schemas.microsoft.com/office/powerpoint/2010/main" val="3599697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7"/>
            <a:ext cx="8472905" cy="6583363"/>
          </a:xfrm>
        </p:spPr>
        <p:txBody>
          <a:bodyPr>
            <a:noAutofit/>
          </a:bodyPr>
          <a:lstStyle/>
          <a:p>
            <a:pPr algn="l"/>
            <a:r>
              <a:rPr lang="en-US" sz="2200" dirty="0">
                <a:latin typeface="Helvetica"/>
                <a:cs typeface="Helvetica"/>
              </a:rPr>
              <a:t/>
            </a:r>
            <a:br>
              <a:rPr lang="en-US" sz="2200" dirty="0">
                <a:latin typeface="Helvetica"/>
                <a:cs typeface="Helvetica"/>
              </a:rPr>
            </a:br>
            <a:r>
              <a:rPr lang="en-US" sz="2200" dirty="0">
                <a:latin typeface="Helvetica"/>
                <a:cs typeface="Helvetica"/>
              </a:rPr>
              <a:t/>
            </a:r>
            <a:br>
              <a:rPr lang="en-US" sz="2200" dirty="0">
                <a:latin typeface="Helvetica"/>
                <a:cs typeface="Helvetica"/>
              </a:rPr>
            </a:br>
            <a:r>
              <a:rPr lang="en-US" sz="2200" dirty="0" smtClean="0">
                <a:latin typeface="Helvetica"/>
                <a:cs typeface="Helvetica"/>
              </a:rPr>
              <a:t>Whether or not humans are conscious of it, we process pheromones which we put out constantly. A study done by Berglund, Lindstrom and </a:t>
            </a:r>
            <a:r>
              <a:rPr lang="en-US" sz="2200" dirty="0" err="1" smtClean="0">
                <a:latin typeface="Helvetica"/>
                <a:cs typeface="Helvetica"/>
              </a:rPr>
              <a:t>Savic</a:t>
            </a:r>
            <a:r>
              <a:rPr lang="en-US" sz="2200" dirty="0" smtClean="0">
                <a:latin typeface="Helvetica"/>
                <a:cs typeface="Helvetica"/>
              </a:rPr>
              <a:t> suggests that the processing specific human pheromones differs based on sexual preference. 4,16</a:t>
            </a:r>
            <a:r>
              <a:rPr lang="en-US" sz="2200" dirty="0">
                <a:latin typeface="Helvetica"/>
                <a:cs typeface="Helvetica"/>
              </a:rPr>
              <a:t>‐androstadien‐3‐</a:t>
            </a:r>
            <a:r>
              <a:rPr lang="en-US" sz="2200" dirty="0" smtClean="0">
                <a:latin typeface="Helvetica"/>
                <a:cs typeface="Helvetica"/>
              </a:rPr>
              <a:t>one (</a:t>
            </a:r>
            <a:r>
              <a:rPr lang="en-US" sz="2200" dirty="0">
                <a:latin typeface="Helvetica"/>
                <a:cs typeface="Helvetica"/>
              </a:rPr>
              <a:t>AND</a:t>
            </a:r>
            <a:r>
              <a:rPr lang="en-US" sz="2200" dirty="0" smtClean="0">
                <a:latin typeface="Helvetica"/>
                <a:cs typeface="Helvetica"/>
              </a:rPr>
              <a:t>) and estra</a:t>
            </a:r>
            <a:r>
              <a:rPr lang="en-US" sz="2200" dirty="0">
                <a:latin typeface="Helvetica"/>
                <a:cs typeface="Helvetica"/>
              </a:rPr>
              <a:t>‐1,3,4(10),16‐tetraen‐3‐</a:t>
            </a:r>
            <a:r>
              <a:rPr lang="en-US" sz="2200" dirty="0" smtClean="0">
                <a:latin typeface="Helvetica"/>
                <a:cs typeface="Helvetica"/>
              </a:rPr>
              <a:t>ol (</a:t>
            </a:r>
            <a:r>
              <a:rPr lang="en-US" sz="2200" dirty="0">
                <a:latin typeface="Helvetica"/>
                <a:cs typeface="Helvetica"/>
              </a:rPr>
              <a:t>EST</a:t>
            </a:r>
            <a:r>
              <a:rPr lang="en-US" sz="2200" dirty="0" smtClean="0">
                <a:latin typeface="Helvetica"/>
                <a:cs typeface="Helvetica"/>
              </a:rPr>
              <a:t>) are both likely components of human pheromones which were studied by Berglund et al</a:t>
            </a:r>
            <a:r>
              <a:rPr lang="en-US" sz="2200" dirty="0">
                <a:latin typeface="Helvetica"/>
                <a:cs typeface="Helvetica"/>
              </a:rPr>
              <a:t>.</a:t>
            </a:r>
            <a:r>
              <a:rPr lang="en-US" sz="2200" dirty="0" smtClean="0">
                <a:latin typeface="Helvetica"/>
                <a:cs typeface="Helvetica"/>
              </a:rPr>
              <a:t>, who determined that not only did subjects respond to these pheromones, but they responded differently based on sexual preference (</a:t>
            </a:r>
            <a:r>
              <a:rPr lang="en-US" sz="2200" dirty="0">
                <a:latin typeface="Helvetica"/>
                <a:cs typeface="Helvetica"/>
              </a:rPr>
              <a:t>6)</a:t>
            </a:r>
            <a:r>
              <a:rPr lang="en-US" sz="2200" dirty="0" smtClean="0">
                <a:latin typeface="Helvetica"/>
                <a:cs typeface="Helvetica"/>
              </a:rPr>
              <a:t>. AND is a compound in sweat which is about 10 times higher in men than in women, whereas EST is</a:t>
            </a:r>
            <a:r>
              <a:rPr lang="en-US" sz="2200" dirty="0">
                <a:latin typeface="Helvetica"/>
                <a:cs typeface="Helvetica"/>
              </a:rPr>
              <a:t> </a:t>
            </a:r>
            <a:r>
              <a:rPr lang="en-US" sz="2200" dirty="0" smtClean="0">
                <a:latin typeface="Helvetica"/>
                <a:cs typeface="Helvetica"/>
              </a:rPr>
              <a:t>concentrated in the urine of pregnant women. Heterosexual women and homosexual men showed activation in </a:t>
            </a:r>
            <a:r>
              <a:rPr lang="en-US" sz="2200" dirty="0" err="1" smtClean="0">
                <a:latin typeface="Helvetica"/>
                <a:cs typeface="Helvetica"/>
              </a:rPr>
              <a:t>preoptic</a:t>
            </a:r>
            <a:r>
              <a:rPr lang="en-US" sz="2200" dirty="0" smtClean="0">
                <a:latin typeface="Helvetica"/>
                <a:cs typeface="Helvetica"/>
              </a:rPr>
              <a:t> and ventromedial hypothalamic nuclei when AND was smelled, and the amygdala, </a:t>
            </a:r>
            <a:r>
              <a:rPr lang="en-US" sz="2200" dirty="0" err="1" smtClean="0">
                <a:latin typeface="Helvetica"/>
                <a:cs typeface="Helvetica"/>
              </a:rPr>
              <a:t>piriform</a:t>
            </a:r>
            <a:r>
              <a:rPr lang="en-US" sz="2200" dirty="0" smtClean="0">
                <a:latin typeface="Helvetica"/>
                <a:cs typeface="Helvetica"/>
              </a:rPr>
              <a:t> cortex and anterior insular cortex when smelling EST. In Berglund’s study, lesbian women showed a lack of </a:t>
            </a:r>
            <a:r>
              <a:rPr lang="en-US" sz="2200" dirty="0" err="1" smtClean="0">
                <a:latin typeface="Helvetica"/>
                <a:cs typeface="Helvetica"/>
              </a:rPr>
              <a:t>preoptic</a:t>
            </a:r>
            <a:r>
              <a:rPr lang="en-US" sz="2200" dirty="0" smtClean="0">
                <a:latin typeface="Helvetica"/>
                <a:cs typeface="Helvetica"/>
              </a:rPr>
              <a:t> activation with AND as compared to heterosexual women. Also, homosexual women shared activation of a hypothalamic cluster with homosexual men when exposed to EST (</a:t>
            </a:r>
            <a:r>
              <a:rPr lang="en-US" sz="2200" dirty="0">
                <a:latin typeface="Helvetica"/>
                <a:cs typeface="Helvetica"/>
              </a:rPr>
              <a:t>6).</a:t>
            </a:r>
            <a:br>
              <a:rPr lang="en-US" sz="2200" dirty="0">
                <a:latin typeface="Helvetica"/>
                <a:cs typeface="Helvetica"/>
              </a:rPr>
            </a:br>
            <a:r>
              <a:rPr lang="en-US" sz="2200" dirty="0">
                <a:latin typeface="Helvetica"/>
                <a:cs typeface="Helvetica"/>
              </a:rPr>
              <a:t/>
            </a:r>
            <a:br>
              <a:rPr lang="en-US" sz="2200" dirty="0">
                <a:latin typeface="Helvetica"/>
                <a:cs typeface="Helvetica"/>
              </a:rPr>
            </a:br>
            <a:endParaRPr lang="en-US" sz="2200" dirty="0">
              <a:latin typeface="Helvetica"/>
              <a:cs typeface="Helvetica"/>
            </a:endParaRPr>
          </a:p>
        </p:txBody>
      </p:sp>
    </p:spTree>
    <p:extLst>
      <p:ext uri="{BB962C8B-B14F-4D97-AF65-F5344CB8AC3E}">
        <p14:creationId xmlns:p14="http://schemas.microsoft.com/office/powerpoint/2010/main" val="18314259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5306</TotalTime>
  <Words>617</Words>
  <Application>Microsoft Macintosh PowerPoint</Application>
  <PresentationFormat>On-screen Show (4:3)</PresentationFormat>
  <Paragraphs>32</Paragraphs>
  <Slides>8</Slides>
  <Notes>5</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Introduction to Synthesis</vt:lpstr>
      <vt:lpstr>What is synthesis?</vt:lpstr>
      <vt:lpstr>Synthetic writing components</vt:lpstr>
      <vt:lpstr>PowerPoint Presentation</vt:lpstr>
      <vt:lpstr>PowerPoint Presentation</vt:lpstr>
      <vt:lpstr>Visual attention has not been linked directly to a specific part of the brain. A study found that, when brain activity was measured by fMRI, the left hemisphere was activated when the subject oriented visual attention to the target. However, when the subject got distracted and had to reorient himself to the target, brain activation was lateralized to the right side of the brain. Areas of the brain that have been associated with visual attention include the parietal lobe, the thalamus, the occipital lobe, the inferior-temporal cortex, and the prefrontal cortex.30 Therefore, the attention deficits seen in the children with high risk FASD facial features could be due a number of developmental defects in either hemisphere of the brain. Poor brain development due to alcohol exposure in the regions of the brain associated with attention could account for the high rates of Attention Deficit Hyper-active Disorder seen in FASD children.18,14    </vt:lpstr>
      <vt:lpstr>Several studies have implied that administration of ethanol affects Ca2+ levels intracellularly and therefore also has an effect on the rate of granule cell migration (Kumada et al, 2006). It has been found that when ethanol is present, the frequency of spontaneous Ca2+ levels is substantially reduced (Kumada et al, 2006). Even low levels of ethanol exposure have been shown to decrease intracellular Ca2+ concentration by altering calcium channels (Kumada et al, 2006). Calcium dyes were used to trace Ca2+ concentration in cells with varying concentrations of ethanol, and it was found that levels decreased dose-dependently, suggesting that since Ca2+ is important in granule cell migration, ethanol must work by lowering it’s levels intracellularly (Kumada et al, 2006).  </vt:lpstr>
      <vt:lpstr>  Whether or not humans are conscious of it, we process pheromones which we put out constantly. A study done by Berglund, Lindstrom and Savic suggests that the processing specific human pheromones differs based on sexual preference. 4,16‐androstadien‐3‐one (AND) and estra‐1,3,4(10),16‐tetraen‐3‐ol (EST) are both likely components of human pheromones which were studied by Berglund et al., who determined that not only did subjects respond to these pheromones, but they responded differently based on sexual preference (6). AND is a compound in sweat which is about 10 times higher in men than in women, whereas EST is concentrated in the urine of pregnant women. Heterosexual women and homosexual men showed activation in preoptic and ventromedial hypothalamic nuclei when AND was smelled, and the amygdala, piriform cortex and anterior insular cortex when smelling EST. In Berglund’s study, lesbian women showed a lack of preoptic activation with AND as compared to heterosexual women. Also, homosexual women shared activation of a hypothalamic cluster with homosexual men when exposed to EST (6).  </vt:lpstr>
    </vt:vector>
  </TitlesOfParts>
  <Company>University of Minnesota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Synthesis</dc:title>
  <dc:creator>UMN User</dc:creator>
  <cp:lastModifiedBy>UMN User</cp:lastModifiedBy>
  <cp:revision>17</cp:revision>
  <dcterms:created xsi:type="dcterms:W3CDTF">2014-02-23T21:43:35Z</dcterms:created>
  <dcterms:modified xsi:type="dcterms:W3CDTF">2014-04-28T16:14:34Z</dcterms:modified>
</cp:coreProperties>
</file>